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49" r:id="rId5"/>
  </p:sldMasterIdLst>
  <p:notesMasterIdLst>
    <p:notesMasterId r:id="rId28"/>
  </p:notesMasterIdLst>
  <p:sldIdLst>
    <p:sldId id="256" r:id="rId6"/>
    <p:sldId id="370" r:id="rId7"/>
    <p:sldId id="396" r:id="rId8"/>
    <p:sldId id="381" r:id="rId9"/>
    <p:sldId id="399" r:id="rId10"/>
    <p:sldId id="400" r:id="rId11"/>
    <p:sldId id="380" r:id="rId12"/>
    <p:sldId id="403" r:id="rId13"/>
    <p:sldId id="404" r:id="rId14"/>
    <p:sldId id="405" r:id="rId15"/>
    <p:sldId id="406" r:id="rId16"/>
    <p:sldId id="407" r:id="rId17"/>
    <p:sldId id="408" r:id="rId18"/>
    <p:sldId id="409" r:id="rId19"/>
    <p:sldId id="401" r:id="rId20"/>
    <p:sldId id="402" r:id="rId21"/>
    <p:sldId id="392" r:id="rId22"/>
    <p:sldId id="410" r:id="rId23"/>
    <p:sldId id="411" r:id="rId24"/>
    <p:sldId id="412" r:id="rId25"/>
    <p:sldId id="413" r:id="rId26"/>
    <p:sldId id="414" r:id="rId27"/>
  </p:sldIdLst>
  <p:sldSz cx="9144000" cy="6858000" type="screen4x3"/>
  <p:notesSz cx="6858000" cy="99456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57" autoAdjust="0"/>
    <p:restoredTop sz="99333" autoAdjust="0"/>
  </p:normalViewPr>
  <p:slideViewPr>
    <p:cSldViewPr>
      <p:cViewPr varScale="1">
        <p:scale>
          <a:sx n="89" d="100"/>
          <a:sy n="89" d="100"/>
        </p:scale>
        <p:origin x="114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3306" y="-90"/>
      </p:cViewPr>
      <p:guideLst>
        <p:guide orient="horz" pos="3132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5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7285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r">
              <a:defRPr sz="1200"/>
            </a:lvl1pPr>
          </a:lstStyle>
          <a:p>
            <a:fld id="{DC98CD03-B429-4AED-AFE9-BB4A83DDA64F}" type="datetimeFigureOut">
              <a:rPr lang="fr-FR" smtClean="0"/>
              <a:pPr/>
              <a:t>06/04/2023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0" tIns="45935" rIns="91870" bIns="45935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1" y="4724203"/>
            <a:ext cx="5486400" cy="4475559"/>
          </a:xfrm>
          <a:prstGeom prst="rect">
            <a:avLst/>
          </a:prstGeom>
        </p:spPr>
        <p:txBody>
          <a:bodyPr vert="horz" lIns="91870" tIns="45935" rIns="91870" bIns="45935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6677"/>
            <a:ext cx="2971800" cy="497285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4" y="9446677"/>
            <a:ext cx="2971800" cy="497285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r">
              <a:defRPr sz="1200"/>
            </a:lvl1pPr>
          </a:lstStyle>
          <a:p>
            <a:fld id="{A08861FB-5AF5-4109-9A4E-26D251F4F6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0525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861FB-5AF5-4109-9A4E-26D251F4F623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6282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861FB-5AF5-4109-9A4E-26D251F4F623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4269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861FB-5AF5-4109-9A4E-26D251F4F623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6142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861FB-5AF5-4109-9A4E-26D251F4F623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2898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861FB-5AF5-4109-9A4E-26D251F4F623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3732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861FB-5AF5-4109-9A4E-26D251F4F623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0504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861FB-5AF5-4109-9A4E-26D251F4F623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4167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861FB-5AF5-4109-9A4E-26D251F4F623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1502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861FB-5AF5-4109-9A4E-26D251F4F623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27005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861FB-5AF5-4109-9A4E-26D251F4F623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3299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861FB-5AF5-4109-9A4E-26D251F4F623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7205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861FB-5AF5-4109-9A4E-26D251F4F623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65436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861FB-5AF5-4109-9A4E-26D251F4F623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06544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861FB-5AF5-4109-9A4E-26D251F4F623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26541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861FB-5AF5-4109-9A4E-26D251F4F623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4800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861FB-5AF5-4109-9A4E-26D251F4F623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0828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861FB-5AF5-4109-9A4E-26D251F4F623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7618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861FB-5AF5-4109-9A4E-26D251F4F623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3762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861FB-5AF5-4109-9A4E-26D251F4F623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8170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861FB-5AF5-4109-9A4E-26D251F4F623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49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861FB-5AF5-4109-9A4E-26D251F4F623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1647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861FB-5AF5-4109-9A4E-26D251F4F623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4495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IMGP2689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60655">
            <a:off x="313363" y="308266"/>
            <a:ext cx="8213586" cy="61601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ransition spd="slow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/>
              <a:t>Team Côtes de Granit Rose – Saison 2010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 typeface="+mj-lt"/>
              <a:buAutoNum type="arabicPeriod"/>
            </a:pPr>
            <a:fld id="{CF4668DC-857F-487D-BFFA-8C0CA5037977}" type="slidenum">
              <a:rPr lang="fr-BE" smtClean="0"/>
              <a:pPr>
                <a:buFont typeface="+mj-lt"/>
                <a:buAutoNum type="arabicPeriod"/>
              </a:pPr>
              <a:t>‹N°›</a:t>
            </a:fld>
            <a:endParaRPr lang="fr-BE" dirty="0"/>
          </a:p>
        </p:txBody>
      </p:sp>
      <p:pic>
        <p:nvPicPr>
          <p:cNvPr id="7" name="Image 6" descr="IMGP2689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9552" y="260648"/>
            <a:ext cx="7776864" cy="58326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06/04/2023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spd="slow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E2FF006-B8ED-A316-3933-C3EC503295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23" y="548680"/>
            <a:ext cx="1154569" cy="116434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57EA3AD-0477-4F7C-8367-5190F5CB8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44824"/>
            <a:ext cx="2628634" cy="370673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46776BB-0EAB-24FB-2734-50CC5EB8F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072" y="2348880"/>
            <a:ext cx="2622288" cy="3706738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7384"/>
            <a:ext cx="9144000" cy="685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654838" y="6623774"/>
            <a:ext cx="18998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TourCGR 2023 – Présentation</a:t>
            </a:r>
            <a:endParaRPr lang="fr-FR" sz="11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F5BCFB2-32F3-4E51-ACC7-3255BF47A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296" y="389296"/>
            <a:ext cx="6079407" cy="607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72209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7384"/>
            <a:ext cx="9144000" cy="685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654838" y="6623774"/>
            <a:ext cx="18998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TourCGR 2023 – Présentation</a:t>
            </a:r>
            <a:endParaRPr lang="fr-FR" sz="11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B48625B-0B7D-98F0-BE07-E80AFC352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296" y="270185"/>
            <a:ext cx="6079407" cy="631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96308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7384"/>
            <a:ext cx="9144000" cy="685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654838" y="6623774"/>
            <a:ext cx="18998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TourCGR 2023 – Présentation</a:t>
            </a:r>
            <a:endParaRPr lang="fr-FR" sz="11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2FCFDC5-CCB5-F8D6-5CA3-6681DF1CE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97" y="589402"/>
            <a:ext cx="8919005" cy="567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27730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7384"/>
            <a:ext cx="9144000" cy="685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654838" y="6623774"/>
            <a:ext cx="18998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TourCGR 2023 – Présentation</a:t>
            </a:r>
            <a:endParaRPr lang="fr-FR" sz="11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A0F76F4-317F-8623-231D-BE452BAAC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238" y="665633"/>
            <a:ext cx="6117523" cy="552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65442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7384"/>
            <a:ext cx="9144000" cy="685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654838" y="6623774"/>
            <a:ext cx="18998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TourCGR 2023 – Présentation</a:t>
            </a:r>
            <a:endParaRPr lang="fr-FR" sz="11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33E4136-3E6E-0DC0-C5FD-D68C0125623B}"/>
              </a:ext>
            </a:extLst>
          </p:cNvPr>
          <p:cNvSpPr txBox="1"/>
          <p:nvPr/>
        </p:nvSpPr>
        <p:spPr>
          <a:xfrm>
            <a:off x="611560" y="2024513"/>
            <a:ext cx="3600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Team Côte de Granit Rose (22)</a:t>
            </a:r>
          </a:p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Team Sprint Energy (35)</a:t>
            </a:r>
            <a:b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</a:br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UC Quimperloise (29)</a:t>
            </a:r>
          </a:p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CC Vitréen (35)</a:t>
            </a:r>
            <a:b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</a:br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CC Bourg Blanc (29)</a:t>
            </a:r>
          </a:p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ACP Baud (56)</a:t>
            </a:r>
          </a:p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Team Crêpe La Brocéliande (56)</a:t>
            </a:r>
          </a:p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UC Briochine (22)</a:t>
            </a:r>
          </a:p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Véloce Vannetais (56)</a:t>
            </a:r>
          </a:p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VC Conlie (72)</a:t>
            </a:r>
          </a:p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Dynamic Club Quédillac (35)</a:t>
            </a:r>
          </a:p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VCP Lorient (56)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CB99E1E-1BE1-30DE-2BEA-4E2DDE6C5780}"/>
              </a:ext>
            </a:extLst>
          </p:cNvPr>
          <p:cNvSpPr txBox="1"/>
          <p:nvPr/>
        </p:nvSpPr>
        <p:spPr>
          <a:xfrm>
            <a:off x="395536" y="398400"/>
            <a:ext cx="828069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Liste des équipes Open1 Open2 Open3 retenues en 2023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E31B8EA-A719-2158-69A3-AEEFC108ED15}"/>
              </a:ext>
            </a:extLst>
          </p:cNvPr>
          <p:cNvSpPr txBox="1"/>
          <p:nvPr/>
        </p:nvSpPr>
        <p:spPr>
          <a:xfrm>
            <a:off x="4572000" y="2024513"/>
            <a:ext cx="35286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Team Pays de Briec (29)</a:t>
            </a:r>
          </a:p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SC Malestroit (56)</a:t>
            </a:r>
          </a:p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Montoir Atlantique Cyclisme (44)</a:t>
            </a:r>
          </a:p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AS Romillé (35)</a:t>
            </a:r>
          </a:p>
          <a:p>
            <a:pPr algn="l" rtl="0"/>
            <a:r>
              <a:rPr lang="fr-FR" b="0" i="0" dirty="0" err="1">
                <a:solidFill>
                  <a:srgbClr val="141827"/>
                </a:solidFill>
                <a:effectLst/>
                <a:latin typeface="Helvetica Neue"/>
              </a:rPr>
              <a:t>Sojasun</a:t>
            </a:r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 GLH (35)</a:t>
            </a:r>
          </a:p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VC </a:t>
            </a:r>
            <a:r>
              <a:rPr lang="fr-FR" b="0" i="0" dirty="0" err="1">
                <a:solidFill>
                  <a:srgbClr val="141827"/>
                </a:solidFill>
                <a:effectLst/>
                <a:latin typeface="Helvetica Neue"/>
              </a:rPr>
              <a:t>Verrois</a:t>
            </a:r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 (49)</a:t>
            </a:r>
          </a:p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Morlaix CP (29)</a:t>
            </a:r>
          </a:p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AC Lanester (56)</a:t>
            </a:r>
          </a:p>
          <a:p>
            <a:pPr algn="l" rtl="0"/>
            <a:r>
              <a:rPr lang="fr-FR" b="0" i="0" dirty="0" err="1">
                <a:solidFill>
                  <a:srgbClr val="141827"/>
                </a:solidFill>
                <a:effectLst/>
                <a:latin typeface="Helvetica Neue"/>
              </a:rPr>
              <a:t>Kiclos</a:t>
            </a:r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 Brest métropole (29)</a:t>
            </a:r>
          </a:p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CC Rennais (35)/ES </a:t>
            </a:r>
            <a:r>
              <a:rPr lang="fr-FR" b="0" i="0" dirty="0" err="1">
                <a:solidFill>
                  <a:srgbClr val="141827"/>
                </a:solidFill>
                <a:effectLst/>
                <a:latin typeface="Helvetica Neue"/>
              </a:rPr>
              <a:t>Torigni</a:t>
            </a:r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 (50)</a:t>
            </a:r>
          </a:p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CC Formerie (60)</a:t>
            </a:r>
          </a:p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CC Plancoët (22)</a:t>
            </a:r>
          </a:p>
        </p:txBody>
      </p:sp>
    </p:spTree>
    <p:extLst>
      <p:ext uri="{BB962C8B-B14F-4D97-AF65-F5344CB8AC3E}">
        <p14:creationId xmlns:p14="http://schemas.microsoft.com/office/powerpoint/2010/main" val="2844969253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7384"/>
            <a:ext cx="9144000" cy="685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654840" y="6623774"/>
            <a:ext cx="18998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TourCGR 2023 – Présentation</a:t>
            </a:r>
            <a:endParaRPr lang="fr-FR" sz="11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3DA4144-5DC1-D05F-07F4-3E7E1FD50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50" y="547687"/>
            <a:ext cx="4076700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59987"/>
      </p:ext>
    </p:extLst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7384"/>
            <a:ext cx="9144000" cy="685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501249" y="593448"/>
            <a:ext cx="6520964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Les Partenaires Privés</a:t>
            </a:r>
          </a:p>
          <a:p>
            <a:pPr algn="ctr"/>
            <a:r>
              <a:rPr lang="fr-FR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du Tour de la Côte de Granit Rose 2023 U17</a:t>
            </a:r>
          </a:p>
        </p:txBody>
      </p:sp>
      <p:sp>
        <p:nvSpPr>
          <p:cNvPr id="67" name="Rectangle 140"/>
          <p:cNvSpPr>
            <a:spLocks noChangeArrowheads="1"/>
          </p:cNvSpPr>
          <p:nvPr/>
        </p:nvSpPr>
        <p:spPr bwMode="auto">
          <a:xfrm>
            <a:off x="2513273" y="5940069"/>
            <a:ext cx="18706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tx2"/>
                </a:solidFill>
                <a:latin typeface="Calibri" pitchFamily="34" charset="0"/>
              </a:rPr>
              <a:t>Elevage Canin du Leguer</a:t>
            </a:r>
            <a:br>
              <a:rPr lang="fr-FR" sz="1200" b="1" dirty="0">
                <a:solidFill>
                  <a:schemeClr val="tx2"/>
                </a:solidFill>
                <a:latin typeface="Calibri" pitchFamily="34" charset="0"/>
              </a:rPr>
            </a:br>
            <a:r>
              <a:rPr lang="fr-FR" sz="1200" dirty="0">
                <a:solidFill>
                  <a:schemeClr val="tx2"/>
                </a:solidFill>
                <a:latin typeface="Calibri" pitchFamily="34" charset="0"/>
              </a:rPr>
              <a:t>M. Patrick ABRAHAM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654838" y="6623774"/>
            <a:ext cx="18998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TourCGR 2023 – Présentation</a:t>
            </a:r>
            <a:endParaRPr lang="fr-FR" sz="11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5" name="Rectangle 138">
            <a:extLst>
              <a:ext uri="{FF2B5EF4-FFF2-40B4-BE49-F238E27FC236}">
                <a16:creationId xmlns:a16="http://schemas.microsoft.com/office/drawing/2014/main" id="{0030A685-10BE-9ED6-932F-519A52C3E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215" y="5949813"/>
            <a:ext cx="154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tx2"/>
                </a:solidFill>
                <a:latin typeface="Calibri" pitchFamily="34" charset="0"/>
              </a:rPr>
              <a:t>SCHMIDT Cuisines</a:t>
            </a:r>
          </a:p>
          <a:p>
            <a:pPr algn="ctr"/>
            <a:r>
              <a:rPr lang="fr-FR" sz="1200" dirty="0">
                <a:solidFill>
                  <a:schemeClr val="tx2"/>
                </a:solidFill>
                <a:latin typeface="Calibri" pitchFamily="34" charset="0"/>
              </a:rPr>
              <a:t>M. Gwenaël HULO</a:t>
            </a:r>
          </a:p>
        </p:txBody>
      </p:sp>
      <p:sp>
        <p:nvSpPr>
          <p:cNvPr id="29" name="Rectangle 138">
            <a:extLst>
              <a:ext uri="{FF2B5EF4-FFF2-40B4-BE49-F238E27FC236}">
                <a16:creationId xmlns:a16="http://schemas.microsoft.com/office/drawing/2014/main" id="{2A39EEB4-9C27-4CFE-3D0D-5DA58D25E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1" y="5925854"/>
            <a:ext cx="19758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tx2"/>
                </a:solidFill>
                <a:latin typeface="Calibri" pitchFamily="34" charset="0"/>
              </a:rPr>
              <a:t>FMO</a:t>
            </a:r>
          </a:p>
          <a:p>
            <a:pPr algn="ctr"/>
            <a:r>
              <a:rPr lang="fr-FR" sz="1200" dirty="0">
                <a:solidFill>
                  <a:schemeClr val="tx2"/>
                </a:solidFill>
                <a:latin typeface="Calibri" pitchFamily="34" charset="0"/>
              </a:rPr>
              <a:t>M. Jean-François LATOUCHE</a:t>
            </a:r>
          </a:p>
        </p:txBody>
      </p:sp>
      <p:sp>
        <p:nvSpPr>
          <p:cNvPr id="30" name="Rectangle 138">
            <a:extLst>
              <a:ext uri="{FF2B5EF4-FFF2-40B4-BE49-F238E27FC236}">
                <a16:creationId xmlns:a16="http://schemas.microsoft.com/office/drawing/2014/main" id="{4D7A810E-F466-30B6-169B-120D4157A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1000" y="5908426"/>
            <a:ext cx="21327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tx2"/>
                </a:solidFill>
                <a:latin typeface="Calibri" pitchFamily="34" charset="0"/>
              </a:rPr>
              <a:t>Intermarché Trébeurden</a:t>
            </a:r>
          </a:p>
          <a:p>
            <a:pPr algn="ctr"/>
            <a:r>
              <a:rPr lang="fr-FR" sz="1200" dirty="0">
                <a:solidFill>
                  <a:schemeClr val="tx2"/>
                </a:solidFill>
                <a:latin typeface="Calibri" pitchFamily="34" charset="0"/>
              </a:rPr>
              <a:t>M. Jean-Luc ALLICHON</a:t>
            </a:r>
          </a:p>
        </p:txBody>
      </p:sp>
      <p:sp>
        <p:nvSpPr>
          <p:cNvPr id="17" name="Rectangle 138">
            <a:extLst>
              <a:ext uri="{FF2B5EF4-FFF2-40B4-BE49-F238E27FC236}">
                <a16:creationId xmlns:a16="http://schemas.microsoft.com/office/drawing/2014/main" id="{C094B4CF-1CE1-EF1F-01F2-E554744E9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2744424"/>
            <a:ext cx="17274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tx2"/>
                </a:solidFill>
                <a:latin typeface="Calibri" pitchFamily="34" charset="0"/>
              </a:rPr>
              <a:t>Côté Particuliers</a:t>
            </a:r>
          </a:p>
          <a:p>
            <a:pPr algn="ctr"/>
            <a:r>
              <a:rPr lang="fr-FR" sz="1200" dirty="0">
                <a:solidFill>
                  <a:schemeClr val="tx2"/>
                </a:solidFill>
                <a:latin typeface="Calibri" pitchFamily="34" charset="0"/>
              </a:rPr>
              <a:t>M. Romain ROPARTZ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1630180-EB1B-D13E-C7C1-331644A38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55" y="434569"/>
            <a:ext cx="2056703" cy="250055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F2AFF7B-63D9-532A-4B0A-08ADB5F9A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554" y="3484115"/>
            <a:ext cx="1918259" cy="232889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A071685-B28A-55EB-8807-41F2814B2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252" y="3491599"/>
            <a:ext cx="1888312" cy="232141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52EE59D-3531-CBA4-6324-C573F5F86B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875" y="3484115"/>
            <a:ext cx="1963347" cy="232889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96626F0-854B-806D-3C03-6DB7729D0F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8709" y="3484115"/>
            <a:ext cx="1894553" cy="232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73099"/>
      </p:ext>
    </p:extLst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7384"/>
            <a:ext cx="9144000" cy="685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39552" y="446334"/>
            <a:ext cx="8064896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Les Partenaires Privés</a:t>
            </a:r>
          </a:p>
          <a:p>
            <a:pPr algn="ctr"/>
            <a:r>
              <a:rPr lang="fr-FR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du Tour de la Côte de Granit Rose 2023 U17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654838" y="6623774"/>
            <a:ext cx="18998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TourCGR 2023 – Présentation</a:t>
            </a:r>
            <a:endParaRPr lang="fr-FR" sz="11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0" name="Rectangle 138">
            <a:extLst>
              <a:ext uri="{FF2B5EF4-FFF2-40B4-BE49-F238E27FC236}">
                <a16:creationId xmlns:a16="http://schemas.microsoft.com/office/drawing/2014/main" id="{4D7A810E-F466-30B6-169B-120D4157A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695" y="5619444"/>
            <a:ext cx="21327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tx2"/>
                </a:solidFill>
                <a:latin typeface="Calibri" pitchFamily="34" charset="0"/>
              </a:rPr>
              <a:t>Intermarché Trébeurden</a:t>
            </a:r>
          </a:p>
          <a:p>
            <a:pPr algn="ctr"/>
            <a:r>
              <a:rPr lang="fr-FR" sz="1200" dirty="0">
                <a:solidFill>
                  <a:schemeClr val="tx2"/>
                </a:solidFill>
                <a:latin typeface="Calibri" pitchFamily="34" charset="0"/>
              </a:rPr>
              <a:t>M. Jean-Luc ALLICHON</a:t>
            </a:r>
          </a:p>
        </p:txBody>
      </p:sp>
      <p:sp>
        <p:nvSpPr>
          <p:cNvPr id="17" name="Rectangle 138">
            <a:extLst>
              <a:ext uri="{FF2B5EF4-FFF2-40B4-BE49-F238E27FC236}">
                <a16:creationId xmlns:a16="http://schemas.microsoft.com/office/drawing/2014/main" id="{C094B4CF-1CE1-EF1F-01F2-E554744E9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680" y="5619442"/>
            <a:ext cx="17274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tx2"/>
                </a:solidFill>
                <a:latin typeface="Calibri" pitchFamily="34" charset="0"/>
              </a:rPr>
              <a:t>Côté Particuliers</a:t>
            </a:r>
          </a:p>
          <a:p>
            <a:pPr algn="ctr"/>
            <a:r>
              <a:rPr lang="fr-FR" sz="1200" dirty="0">
                <a:solidFill>
                  <a:schemeClr val="tx2"/>
                </a:solidFill>
                <a:latin typeface="Calibri" pitchFamily="34" charset="0"/>
              </a:rPr>
              <a:t>M. Romain ROPARTZ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09A73D6-0724-5AA7-7280-0963EB9F2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591383"/>
            <a:ext cx="2262079" cy="263536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4E2539C-E6F3-4215-D6D2-D4878334B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984" y="2591383"/>
            <a:ext cx="2188560" cy="263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55159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7384"/>
            <a:ext cx="9144000" cy="685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654838" y="6623774"/>
            <a:ext cx="18998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TourCGR 2023 – Présentation</a:t>
            </a:r>
            <a:endParaRPr lang="fr-FR" sz="11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80E079-C526-C155-F87A-A8EECF852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277" y="517936"/>
            <a:ext cx="5431445" cy="582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3299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7384"/>
            <a:ext cx="9144000" cy="685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654838" y="6623774"/>
            <a:ext cx="18998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TourCGR 2023 – Présentation</a:t>
            </a:r>
            <a:endParaRPr lang="fr-FR" sz="11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47F3066-D1D4-14CA-4CB5-CF5BBB751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118" y="394061"/>
            <a:ext cx="6031763" cy="606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21022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7384"/>
            <a:ext cx="9144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23528" y="603101"/>
            <a:ext cx="8208912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fr-FR" sz="3600" b="1" i="1" dirty="0">
                <a:latin typeface="+mj-lt"/>
              </a:rPr>
              <a:t>Le Tour de la Côte de Granit Rose 2022 23J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18774" y="6623774"/>
            <a:ext cx="197201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TourCGR 2023 – Présentation</a:t>
            </a:r>
            <a:endParaRPr lang="fr-FR" sz="11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597BB22-C903-7E51-DD87-31BD1F396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599" y="1562836"/>
            <a:ext cx="3870841" cy="258056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4F0F892-2065-4DF7-C3EE-B7B14FDE0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59" y="1562836"/>
            <a:ext cx="3870843" cy="258056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E0C9919-9F8A-1DDB-BA13-0BF635D3F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9593" y="4349610"/>
            <a:ext cx="1595186" cy="225867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2698668-3366-A9A6-F475-9443BD8BC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640" y="4324852"/>
            <a:ext cx="3894718" cy="228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95928"/>
      </p:ext>
    </p:extLst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7384"/>
            <a:ext cx="9144000" cy="685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654838" y="6623774"/>
            <a:ext cx="18998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TourCGR 2023 – Présentation</a:t>
            </a:r>
            <a:endParaRPr lang="fr-FR" sz="11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B48625B-0B7D-98F0-BE07-E80AFC352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296" y="270185"/>
            <a:ext cx="6079407" cy="631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17583"/>
      </p:ext>
    </p:extLst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7384"/>
            <a:ext cx="9144000" cy="685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654838" y="6623774"/>
            <a:ext cx="18998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TourCGR 2023 – Présentation</a:t>
            </a:r>
            <a:endParaRPr lang="fr-FR" sz="11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A0F76F4-317F-8623-231D-BE452BAAC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238" y="665633"/>
            <a:ext cx="6117523" cy="552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05521"/>
      </p:ext>
    </p:extLst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7384"/>
            <a:ext cx="9144000" cy="685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654838" y="6623774"/>
            <a:ext cx="18998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TourCGR 2023 – Présentation</a:t>
            </a:r>
            <a:endParaRPr lang="fr-FR" sz="11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33E4136-3E6E-0DC0-C5FD-D68C0125623B}"/>
              </a:ext>
            </a:extLst>
          </p:cNvPr>
          <p:cNvSpPr txBox="1"/>
          <p:nvPr/>
        </p:nvSpPr>
        <p:spPr>
          <a:xfrm>
            <a:off x="611560" y="2024513"/>
            <a:ext cx="3600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Team Côte de Granit Rose 1 (22)</a:t>
            </a:r>
          </a:p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Entente CC Briouze (61) / UC Alençon Damigny (61)</a:t>
            </a:r>
          </a:p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CC Vitréen (35)</a:t>
            </a:r>
          </a:p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RO Bégard (22)</a:t>
            </a:r>
          </a:p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Entente UV Poitiers (86) /Vélophile Naintréenne (86)</a:t>
            </a:r>
          </a:p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COC Fougères (35)</a:t>
            </a:r>
          </a:p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UC Briochine (22)</a:t>
            </a:r>
          </a:p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Véloce Vannetais (56)</a:t>
            </a:r>
          </a:p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EC Quéven (56)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CB99E1E-1BE1-30DE-2BEA-4E2DDE6C5780}"/>
              </a:ext>
            </a:extLst>
          </p:cNvPr>
          <p:cNvSpPr txBox="1"/>
          <p:nvPr/>
        </p:nvSpPr>
        <p:spPr>
          <a:xfrm>
            <a:off x="395536" y="398400"/>
            <a:ext cx="828069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Liste des équipes U17 Mixte et U19 Filles retenues en 2023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E31B8EA-A719-2158-69A3-AEEFC108ED15}"/>
              </a:ext>
            </a:extLst>
          </p:cNvPr>
          <p:cNvSpPr txBox="1"/>
          <p:nvPr/>
        </p:nvSpPr>
        <p:spPr>
          <a:xfrm>
            <a:off x="4571999" y="2024513"/>
            <a:ext cx="41042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Entente VS Ploumagoar/EC Pays du Leff (22)</a:t>
            </a:r>
          </a:p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AS Romillé (35)</a:t>
            </a:r>
          </a:p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Entente AC Brévinois (44) / US Pontchâtelaine (44)</a:t>
            </a:r>
          </a:p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Entente VS Quimper/AC Trégunc (29)</a:t>
            </a:r>
          </a:p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Entente AC Châtelleraudais/P. St Florentaise (86)</a:t>
            </a:r>
          </a:p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AC Lanester (56)</a:t>
            </a:r>
          </a:p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Team Côte de Granit Rose 2 (22)</a:t>
            </a:r>
          </a:p>
          <a:p>
            <a:pPr algn="l" rtl="0"/>
            <a:r>
              <a:rPr lang="fr-FR" b="0" i="0" dirty="0">
                <a:solidFill>
                  <a:srgbClr val="141827"/>
                </a:solidFill>
                <a:effectLst/>
                <a:latin typeface="Helvetica Neue"/>
              </a:rPr>
              <a:t>VC Dinannais (22)</a:t>
            </a:r>
          </a:p>
        </p:txBody>
      </p:sp>
    </p:spTree>
    <p:extLst>
      <p:ext uri="{BB962C8B-B14F-4D97-AF65-F5344CB8AC3E}">
        <p14:creationId xmlns:p14="http://schemas.microsoft.com/office/powerpoint/2010/main" val="4077638920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7384"/>
            <a:ext cx="9144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88302" y="612190"/>
            <a:ext cx="8767396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fr-FR" sz="3600" b="1" i="1" dirty="0">
                <a:latin typeface="+mj-lt"/>
              </a:rPr>
              <a:t>Le Tour de la Côte de Granit Rose 2022 cadets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54840" y="6623774"/>
            <a:ext cx="18998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TourCGR 2023 – Présentation</a:t>
            </a:r>
            <a:endParaRPr lang="fr-FR" sz="11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9086D4A-23F0-1451-1EE4-FBCBFB713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24" y="1554411"/>
            <a:ext cx="3644280" cy="2429520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EC15E984-B731-C533-C1CF-68EDE7B8C6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D4F9981-362B-B0C1-0C2E-EFF76389E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549665"/>
            <a:ext cx="3327097" cy="249532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25D6889-63AB-FF27-8EBC-2F1E6093F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4180802"/>
            <a:ext cx="3644280" cy="237711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E44D077-5D7B-D3EF-D54D-721CC763B2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9593" y="4262947"/>
            <a:ext cx="1595186" cy="225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5421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7384"/>
            <a:ext cx="9144000" cy="685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957678" y="252291"/>
            <a:ext cx="503068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Les Partenaires du Club</a:t>
            </a:r>
          </a:p>
        </p:txBody>
      </p:sp>
      <p:sp>
        <p:nvSpPr>
          <p:cNvPr id="64" name="Rectangle 137"/>
          <p:cNvSpPr>
            <a:spLocks noChangeArrowheads="1"/>
          </p:cNvSpPr>
          <p:nvPr/>
        </p:nvSpPr>
        <p:spPr bwMode="auto">
          <a:xfrm>
            <a:off x="5107776" y="1151639"/>
            <a:ext cx="20162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tx2"/>
                </a:solidFill>
                <a:latin typeface="Calibri" pitchFamily="34" charset="0"/>
              </a:rPr>
              <a:t>MAIRIE PERROS GUIREC</a:t>
            </a:r>
            <a:br>
              <a:rPr lang="fr-FR" sz="1200" b="1" dirty="0">
                <a:solidFill>
                  <a:schemeClr val="tx2"/>
                </a:solidFill>
                <a:latin typeface="Calibri" pitchFamily="34" charset="0"/>
              </a:rPr>
            </a:br>
            <a:r>
              <a:rPr lang="fr-FR" sz="1200" dirty="0">
                <a:solidFill>
                  <a:schemeClr val="tx2"/>
                </a:solidFill>
                <a:latin typeface="Calibri" pitchFamily="34" charset="0"/>
              </a:rPr>
              <a:t>M. Erven LEON</a:t>
            </a:r>
          </a:p>
        </p:txBody>
      </p:sp>
      <p:sp>
        <p:nvSpPr>
          <p:cNvPr id="67" name="Rectangle 140"/>
          <p:cNvSpPr>
            <a:spLocks noChangeArrowheads="1"/>
          </p:cNvSpPr>
          <p:nvPr/>
        </p:nvSpPr>
        <p:spPr bwMode="auto">
          <a:xfrm>
            <a:off x="5049507" y="3018544"/>
            <a:ext cx="20527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tx2"/>
                </a:solidFill>
                <a:latin typeface="Calibri" pitchFamily="34" charset="0"/>
              </a:rPr>
              <a:t>VELOLAND - Lannion</a:t>
            </a:r>
            <a:br>
              <a:rPr lang="fr-FR" sz="1200" b="1" dirty="0">
                <a:solidFill>
                  <a:schemeClr val="tx2"/>
                </a:solidFill>
                <a:latin typeface="Calibri" pitchFamily="34" charset="0"/>
              </a:rPr>
            </a:br>
            <a:r>
              <a:rPr lang="fr-FR" sz="1200" dirty="0">
                <a:solidFill>
                  <a:schemeClr val="tx2"/>
                </a:solidFill>
                <a:latin typeface="Calibri" pitchFamily="34" charset="0"/>
              </a:rPr>
              <a:t> M. Frédéric LE MARREC</a:t>
            </a:r>
          </a:p>
        </p:txBody>
      </p:sp>
      <p:sp>
        <p:nvSpPr>
          <p:cNvPr id="68" name="Rectangle 142"/>
          <p:cNvSpPr>
            <a:spLocks noChangeArrowheads="1"/>
          </p:cNvSpPr>
          <p:nvPr/>
        </p:nvSpPr>
        <p:spPr bwMode="auto">
          <a:xfrm>
            <a:off x="4249988" y="4826285"/>
            <a:ext cx="36046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tx2"/>
                </a:solidFill>
                <a:latin typeface="Calibri" pitchFamily="34" charset="0"/>
              </a:rPr>
              <a:t>Zest de pub - Lannion</a:t>
            </a:r>
          </a:p>
          <a:p>
            <a:pPr algn="ctr"/>
            <a:r>
              <a:rPr lang="fr-FR" sz="1200" dirty="0">
                <a:solidFill>
                  <a:schemeClr val="tx2"/>
                </a:solidFill>
                <a:latin typeface="Calibri" pitchFamily="34" charset="0"/>
              </a:rPr>
              <a:t>M. Olivier BESNARD et Mme Aurore BARROCHE</a:t>
            </a:r>
          </a:p>
        </p:txBody>
      </p:sp>
      <p:sp>
        <p:nvSpPr>
          <p:cNvPr id="71" name="Rectangle 140"/>
          <p:cNvSpPr>
            <a:spLocks noChangeArrowheads="1"/>
          </p:cNvSpPr>
          <p:nvPr/>
        </p:nvSpPr>
        <p:spPr bwMode="auto">
          <a:xfrm>
            <a:off x="4730701" y="2408457"/>
            <a:ext cx="27703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tx2"/>
                </a:solidFill>
                <a:latin typeface="Calibri" pitchFamily="34" charset="0"/>
              </a:rPr>
              <a:t>Intermarché – Saint Quay Perros</a:t>
            </a:r>
            <a:br>
              <a:rPr lang="fr-FR" sz="1200" b="1" dirty="0">
                <a:solidFill>
                  <a:schemeClr val="tx2"/>
                </a:solidFill>
                <a:latin typeface="Calibri" pitchFamily="34" charset="0"/>
              </a:rPr>
            </a:br>
            <a:r>
              <a:rPr lang="fr-FR" sz="1200" dirty="0">
                <a:solidFill>
                  <a:schemeClr val="tx2"/>
                </a:solidFill>
                <a:latin typeface="Calibri" pitchFamily="34" charset="0"/>
              </a:rPr>
              <a:t> M. LEPEINTRE</a:t>
            </a:r>
          </a:p>
        </p:txBody>
      </p:sp>
      <p:sp>
        <p:nvSpPr>
          <p:cNvPr id="72" name="Rectangle 138"/>
          <p:cNvSpPr>
            <a:spLocks noChangeArrowheads="1"/>
          </p:cNvSpPr>
          <p:nvPr/>
        </p:nvSpPr>
        <p:spPr bwMode="auto">
          <a:xfrm>
            <a:off x="4995768" y="5935616"/>
            <a:ext cx="21602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tx2"/>
                </a:solidFill>
                <a:latin typeface="Calibri" pitchFamily="34" charset="0"/>
              </a:rPr>
              <a:t>Crédit Agricole – Perros-Guirec </a:t>
            </a:r>
          </a:p>
          <a:p>
            <a:pPr algn="ctr"/>
            <a:r>
              <a:rPr lang="fr-FR" sz="1200" dirty="0">
                <a:solidFill>
                  <a:schemeClr val="tx2"/>
                </a:solidFill>
                <a:latin typeface="Calibri" pitchFamily="34" charset="0"/>
              </a:rPr>
              <a:t>M. Laurent LE QUEC</a:t>
            </a:r>
          </a:p>
        </p:txBody>
      </p:sp>
      <p:sp>
        <p:nvSpPr>
          <p:cNvPr id="74" name="Rectangle 139"/>
          <p:cNvSpPr>
            <a:spLocks noChangeArrowheads="1"/>
          </p:cNvSpPr>
          <p:nvPr/>
        </p:nvSpPr>
        <p:spPr bwMode="auto">
          <a:xfrm>
            <a:off x="5247561" y="3616012"/>
            <a:ext cx="16566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tx2"/>
                </a:solidFill>
                <a:latin typeface="Calibri" pitchFamily="34" charset="0"/>
              </a:rPr>
              <a:t>AXA – Perros-Guirec</a:t>
            </a:r>
          </a:p>
          <a:p>
            <a:pPr algn="ctr"/>
            <a:r>
              <a:rPr lang="fr-FR" sz="1200" dirty="0">
                <a:solidFill>
                  <a:schemeClr val="tx2"/>
                </a:solidFill>
                <a:latin typeface="Calibri" pitchFamily="34" charset="0"/>
              </a:rPr>
              <a:t>M. Hervé Le Calvez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654840" y="6623774"/>
            <a:ext cx="18998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TourCGR 2023 – Présentation</a:t>
            </a:r>
            <a:endParaRPr lang="fr-FR" sz="11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0" name="Rectangle 138">
            <a:extLst>
              <a:ext uri="{FF2B5EF4-FFF2-40B4-BE49-F238E27FC236}">
                <a16:creationId xmlns:a16="http://schemas.microsoft.com/office/drawing/2014/main" id="{7C44A534-2165-41A7-B7AF-814CBD1CF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8555" y="4203227"/>
            <a:ext cx="27722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tx2"/>
                </a:solidFill>
                <a:latin typeface="Calibri" pitchFamily="34" charset="0"/>
              </a:rPr>
              <a:t>FORD - SUZUKI - CORRE AUTOMOBILES</a:t>
            </a:r>
          </a:p>
          <a:p>
            <a:pPr algn="ctr"/>
            <a:r>
              <a:rPr lang="fr-FR" sz="1200" dirty="0">
                <a:solidFill>
                  <a:schemeClr val="tx2"/>
                </a:solidFill>
                <a:latin typeface="Calibri" pitchFamily="34" charset="0"/>
              </a:rPr>
              <a:t>M. Frédéric et Julien CORRE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FEDCDD3-F80C-67A2-A5AD-8E9CBF763A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45" y="245469"/>
            <a:ext cx="3183531" cy="318353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E92BD48-5D98-5314-2110-FDFE2B552F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1" y="3513704"/>
            <a:ext cx="3183531" cy="3183531"/>
          </a:xfrm>
          <a:prstGeom prst="rect">
            <a:avLst/>
          </a:prstGeom>
        </p:spPr>
      </p:pic>
      <p:sp>
        <p:nvSpPr>
          <p:cNvPr id="10" name="Rectangle 138">
            <a:extLst>
              <a:ext uri="{FF2B5EF4-FFF2-40B4-BE49-F238E27FC236}">
                <a16:creationId xmlns:a16="http://schemas.microsoft.com/office/drawing/2014/main" id="{35BFDE92-CB01-6E18-FB49-A5800A6EB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9507" y="1777121"/>
            <a:ext cx="21327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b="1" dirty="0" err="1">
                <a:solidFill>
                  <a:schemeClr val="tx2"/>
                </a:solidFill>
                <a:latin typeface="Calibri" pitchFamily="34" charset="0"/>
              </a:rPr>
              <a:t>megAgence</a:t>
            </a:r>
            <a:endParaRPr lang="fr-FR" sz="1200" b="1" dirty="0">
              <a:solidFill>
                <a:schemeClr val="tx2"/>
              </a:solidFill>
              <a:latin typeface="Calibri" pitchFamily="34" charset="0"/>
            </a:endParaRPr>
          </a:p>
          <a:p>
            <a:pPr algn="ctr"/>
            <a:r>
              <a:rPr lang="fr-FR" sz="1200" dirty="0">
                <a:solidFill>
                  <a:schemeClr val="tx2"/>
                </a:solidFill>
                <a:latin typeface="Calibri" pitchFamily="34" charset="0"/>
              </a:rPr>
              <a:t>Mme Geneviève LE GOFFIC</a:t>
            </a:r>
          </a:p>
        </p:txBody>
      </p:sp>
      <p:sp>
        <p:nvSpPr>
          <p:cNvPr id="3" name="Rectangle 142">
            <a:extLst>
              <a:ext uri="{FF2B5EF4-FFF2-40B4-BE49-F238E27FC236}">
                <a16:creationId xmlns:a16="http://schemas.microsoft.com/office/drawing/2014/main" id="{674EFB3A-47E5-C746-825D-B296EE772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3550" y="5360704"/>
            <a:ext cx="36046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tx2"/>
                </a:solidFill>
                <a:latin typeface="Calibri" pitchFamily="34" charset="0"/>
              </a:rPr>
              <a:t>West </a:t>
            </a:r>
            <a:r>
              <a:rPr lang="fr-FR" sz="1200" b="1" dirty="0" err="1">
                <a:solidFill>
                  <a:schemeClr val="tx2"/>
                </a:solidFill>
                <a:latin typeface="Calibri" pitchFamily="34" charset="0"/>
              </a:rPr>
              <a:t>Cust</a:t>
            </a:r>
            <a:r>
              <a:rPr lang="fr-FR" sz="1200" b="1" dirty="0">
                <a:solidFill>
                  <a:schemeClr val="tx2"/>
                </a:solidFill>
                <a:latin typeface="Calibri" pitchFamily="34" charset="0"/>
              </a:rPr>
              <a:t> – Saint-Quay-Perros</a:t>
            </a:r>
          </a:p>
          <a:p>
            <a:pPr algn="ctr"/>
            <a:r>
              <a:rPr lang="fr-FR" sz="1200" dirty="0">
                <a:solidFill>
                  <a:schemeClr val="tx2"/>
                </a:solidFill>
                <a:latin typeface="Calibri" pitchFamily="34" charset="0"/>
              </a:rPr>
              <a:t>Olivier &amp; Adeline</a:t>
            </a:r>
          </a:p>
        </p:txBody>
      </p:sp>
    </p:spTree>
    <p:extLst>
      <p:ext uri="{BB962C8B-B14F-4D97-AF65-F5344CB8AC3E}">
        <p14:creationId xmlns:p14="http://schemas.microsoft.com/office/powerpoint/2010/main" val="638591080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7384"/>
            <a:ext cx="9144000" cy="685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654840" y="6623774"/>
            <a:ext cx="18998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TourCGR 2023 – Présentation</a:t>
            </a:r>
            <a:endParaRPr lang="fr-FR" sz="11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C6792A-E7D9-4CD7-A2E9-293A228E8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821" y="576856"/>
            <a:ext cx="4006358" cy="564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1489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7384"/>
            <a:ext cx="9144000" cy="685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24657" y="293627"/>
            <a:ext cx="8494685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Les Partenaires Publics</a:t>
            </a:r>
          </a:p>
          <a:p>
            <a:pPr algn="ctr"/>
            <a:r>
              <a:rPr lang="fr-FR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du Tour de la Côte de Granit Rose 2023</a:t>
            </a:r>
          </a:p>
          <a:p>
            <a:pPr algn="ctr"/>
            <a:r>
              <a:rPr lang="fr-FR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Open1 Open2 Open3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654838" y="6623774"/>
            <a:ext cx="18998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TourCGR 2023 – Présentation</a:t>
            </a:r>
            <a:endParaRPr lang="fr-FR" sz="11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1" name="Rectangle 138">
            <a:extLst>
              <a:ext uri="{FF2B5EF4-FFF2-40B4-BE49-F238E27FC236}">
                <a16:creationId xmlns:a16="http://schemas.microsoft.com/office/drawing/2014/main" id="{52F1011D-D452-A145-53C9-45F828242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303" y="5725494"/>
            <a:ext cx="17133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tx2"/>
                </a:solidFill>
                <a:latin typeface="Calibri" pitchFamily="34" charset="0"/>
              </a:rPr>
              <a:t>Pleumeur-Bodou</a:t>
            </a:r>
          </a:p>
          <a:p>
            <a:pPr algn="ctr"/>
            <a:r>
              <a:rPr lang="fr-FR" sz="1200" dirty="0">
                <a:solidFill>
                  <a:schemeClr val="tx2"/>
                </a:solidFill>
                <a:latin typeface="Calibri" pitchFamily="34" charset="0"/>
              </a:rPr>
              <a:t>M. Pierre TERRIEN</a:t>
            </a:r>
          </a:p>
        </p:txBody>
      </p:sp>
      <p:sp>
        <p:nvSpPr>
          <p:cNvPr id="32" name="Rectangle 138">
            <a:extLst>
              <a:ext uri="{FF2B5EF4-FFF2-40B4-BE49-F238E27FC236}">
                <a16:creationId xmlns:a16="http://schemas.microsoft.com/office/drawing/2014/main" id="{755858C9-4ED9-E475-68A3-71234FCFB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9572" y="5725494"/>
            <a:ext cx="18048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tx2"/>
                </a:solidFill>
                <a:latin typeface="Calibri" pitchFamily="34" charset="0"/>
              </a:rPr>
              <a:t>Trébeurden</a:t>
            </a:r>
          </a:p>
          <a:p>
            <a:pPr algn="ctr"/>
            <a:r>
              <a:rPr lang="fr-FR" sz="1200" dirty="0">
                <a:solidFill>
                  <a:schemeClr val="tx2"/>
                </a:solidFill>
                <a:latin typeface="Calibri" pitchFamily="34" charset="0"/>
              </a:rPr>
              <a:t>Mme Dominique BOIRON</a:t>
            </a:r>
          </a:p>
        </p:txBody>
      </p:sp>
      <p:sp>
        <p:nvSpPr>
          <p:cNvPr id="34" name="Rectangle 138">
            <a:extLst>
              <a:ext uri="{FF2B5EF4-FFF2-40B4-BE49-F238E27FC236}">
                <a16:creationId xmlns:a16="http://schemas.microsoft.com/office/drawing/2014/main" id="{63F67A39-681A-D71B-7E42-378DCF1F0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81" y="5725494"/>
            <a:ext cx="18119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tx2"/>
                </a:solidFill>
                <a:latin typeface="Calibri" pitchFamily="34" charset="0"/>
              </a:rPr>
              <a:t>Perros-Guirec</a:t>
            </a:r>
          </a:p>
          <a:p>
            <a:pPr algn="ctr"/>
            <a:r>
              <a:rPr lang="fr-FR" sz="1200" dirty="0">
                <a:solidFill>
                  <a:schemeClr val="tx2"/>
                </a:solidFill>
                <a:latin typeface="Calibri" pitchFamily="34" charset="0"/>
              </a:rPr>
              <a:t>M. Erven LEON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E7D4694-F4E9-0822-2A3E-C00B014A7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13" y="2364947"/>
            <a:ext cx="2667885" cy="317875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C19BA27-B697-3A0C-A84C-A1706F947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831" y="2364946"/>
            <a:ext cx="2614527" cy="317875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DE6A747-5F4C-C445-41E9-9CDB323D7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291" y="2364947"/>
            <a:ext cx="2631528" cy="317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34697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7384"/>
            <a:ext cx="9144000" cy="685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713385" y="398400"/>
            <a:ext cx="5962846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Les Partenaires Privés</a:t>
            </a:r>
          </a:p>
          <a:p>
            <a:pPr algn="ctr"/>
            <a:r>
              <a:rPr lang="fr-FR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du Tour de la Côte de Granit Rose 2023</a:t>
            </a:r>
          </a:p>
          <a:p>
            <a:pPr algn="ctr"/>
            <a:r>
              <a:rPr lang="fr-FR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Open1 Open2 Open3</a:t>
            </a:r>
          </a:p>
        </p:txBody>
      </p:sp>
      <p:sp>
        <p:nvSpPr>
          <p:cNvPr id="67" name="Rectangle 140"/>
          <p:cNvSpPr>
            <a:spLocks noChangeArrowheads="1"/>
          </p:cNvSpPr>
          <p:nvPr/>
        </p:nvSpPr>
        <p:spPr bwMode="auto">
          <a:xfrm>
            <a:off x="2513273" y="5940069"/>
            <a:ext cx="18706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tx2"/>
                </a:solidFill>
                <a:latin typeface="Calibri" pitchFamily="34" charset="0"/>
              </a:rPr>
              <a:t>Véloland</a:t>
            </a:r>
            <a:br>
              <a:rPr lang="fr-FR" sz="1200" b="1" dirty="0">
                <a:solidFill>
                  <a:schemeClr val="tx2"/>
                </a:solidFill>
                <a:latin typeface="Calibri" pitchFamily="34" charset="0"/>
              </a:rPr>
            </a:br>
            <a:r>
              <a:rPr lang="fr-FR" sz="1200" dirty="0">
                <a:solidFill>
                  <a:schemeClr val="tx2"/>
                </a:solidFill>
                <a:latin typeface="Calibri" pitchFamily="34" charset="0"/>
              </a:rPr>
              <a:t>M. Frédéric LE MARREC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654838" y="6623774"/>
            <a:ext cx="18998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TourCGR 2023 – Présentation</a:t>
            </a:r>
            <a:endParaRPr lang="fr-FR" sz="11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3" name="Rectangle 137">
            <a:extLst>
              <a:ext uri="{FF2B5EF4-FFF2-40B4-BE49-F238E27FC236}">
                <a16:creationId xmlns:a16="http://schemas.microsoft.com/office/drawing/2014/main" id="{F994E24A-EF9E-4EC4-981F-117914C69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0153" y="2849031"/>
            <a:ext cx="18453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tx2"/>
                </a:solidFill>
                <a:latin typeface="Calibri" pitchFamily="34" charset="0"/>
              </a:rPr>
              <a:t>ENTREPRISE DE MACONNERIE</a:t>
            </a:r>
            <a:br>
              <a:rPr lang="fr-FR" sz="1200" b="1" dirty="0">
                <a:solidFill>
                  <a:schemeClr val="tx2"/>
                </a:solidFill>
                <a:latin typeface="Calibri" pitchFamily="34" charset="0"/>
              </a:rPr>
            </a:br>
            <a:r>
              <a:rPr lang="fr-FR" sz="1200" dirty="0">
                <a:solidFill>
                  <a:schemeClr val="tx2"/>
                </a:solidFill>
                <a:latin typeface="Calibri" pitchFamily="34" charset="0"/>
              </a:rPr>
              <a:t>M. François LE BIHAN</a:t>
            </a:r>
          </a:p>
        </p:txBody>
      </p:sp>
      <p:sp>
        <p:nvSpPr>
          <p:cNvPr id="25" name="Rectangle 138">
            <a:extLst>
              <a:ext uri="{FF2B5EF4-FFF2-40B4-BE49-F238E27FC236}">
                <a16:creationId xmlns:a16="http://schemas.microsoft.com/office/drawing/2014/main" id="{0030A685-10BE-9ED6-932F-519A52C3E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215" y="5949813"/>
            <a:ext cx="154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tx2"/>
                </a:solidFill>
                <a:latin typeface="Calibri" pitchFamily="34" charset="0"/>
              </a:rPr>
              <a:t>Armor Navigation</a:t>
            </a:r>
          </a:p>
          <a:p>
            <a:pPr algn="ctr"/>
            <a:r>
              <a:rPr lang="fr-FR" sz="1200" dirty="0">
                <a:solidFill>
                  <a:schemeClr val="tx2"/>
                </a:solidFill>
                <a:latin typeface="Calibri" pitchFamily="34" charset="0"/>
              </a:rPr>
              <a:t>M. Erwan GEFFROY</a:t>
            </a:r>
          </a:p>
        </p:txBody>
      </p:sp>
      <p:sp>
        <p:nvSpPr>
          <p:cNvPr id="29" name="Rectangle 138">
            <a:extLst>
              <a:ext uri="{FF2B5EF4-FFF2-40B4-BE49-F238E27FC236}">
                <a16:creationId xmlns:a16="http://schemas.microsoft.com/office/drawing/2014/main" id="{2A39EEB4-9C27-4CFE-3D0D-5DA58D25E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2006" y="5925854"/>
            <a:ext cx="154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tx2"/>
                </a:solidFill>
                <a:latin typeface="Calibri" pitchFamily="34" charset="0"/>
              </a:rPr>
              <a:t>Armor Vélo</a:t>
            </a:r>
          </a:p>
          <a:p>
            <a:pPr algn="ctr"/>
            <a:r>
              <a:rPr lang="fr-FR" sz="1200" dirty="0">
                <a:solidFill>
                  <a:schemeClr val="tx2"/>
                </a:solidFill>
                <a:latin typeface="Calibri" pitchFamily="34" charset="0"/>
              </a:rPr>
              <a:t>M. Xavier ROPARTZ</a:t>
            </a:r>
          </a:p>
        </p:txBody>
      </p:sp>
      <p:sp>
        <p:nvSpPr>
          <p:cNvPr id="30" name="Rectangle 138">
            <a:extLst>
              <a:ext uri="{FF2B5EF4-FFF2-40B4-BE49-F238E27FC236}">
                <a16:creationId xmlns:a16="http://schemas.microsoft.com/office/drawing/2014/main" id="{4D7A810E-F466-30B6-169B-120D4157A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6837" y="5917574"/>
            <a:ext cx="17274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tx2"/>
                </a:solidFill>
                <a:latin typeface="Calibri" pitchFamily="34" charset="0"/>
              </a:rPr>
              <a:t>JDB Paysages</a:t>
            </a:r>
          </a:p>
          <a:p>
            <a:pPr algn="ctr"/>
            <a:r>
              <a:rPr lang="fr-FR" sz="1200" dirty="0">
                <a:solidFill>
                  <a:schemeClr val="tx2"/>
                </a:solidFill>
                <a:latin typeface="Calibri" pitchFamily="34" charset="0"/>
              </a:rPr>
              <a:t>M. et Mme LE MERRER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BB2D18-65B0-5698-F220-379419017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848" y="3492129"/>
            <a:ext cx="1929975" cy="232181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C7CB565-F38E-F0F8-ACE5-93B8F9F08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289" y="3495623"/>
            <a:ext cx="1930059" cy="232759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20C24F4-7529-A74C-224E-E6DBFE4812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013" y="3495623"/>
            <a:ext cx="1929975" cy="231832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E80938F-1E2C-BCD7-D3AF-507FE006A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8118" y="3495623"/>
            <a:ext cx="1954960" cy="23483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8BA067E-78A1-1A25-9B9C-463E67F5E9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013" y="306688"/>
            <a:ext cx="2359258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64977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7384"/>
            <a:ext cx="9144000" cy="685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654838" y="6623774"/>
            <a:ext cx="18998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TourCGR 2023 – Présentation</a:t>
            </a:r>
            <a:endParaRPr lang="fr-FR" sz="11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A5FB38D-2A1E-98B6-D12E-5FB002C38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926" y="541758"/>
            <a:ext cx="5498147" cy="577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16260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7384"/>
            <a:ext cx="9144000" cy="685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654838" y="6623774"/>
            <a:ext cx="18998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1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TourCGR 2023 – Présentation</a:t>
            </a:r>
            <a:endParaRPr lang="fr-FR" sz="11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C884234-AC2B-5853-71C0-44D6A4595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40" y="541758"/>
            <a:ext cx="8957120" cy="577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88848"/>
      </p:ext>
    </p:extLst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D7DD13AF09304BA9F0282E2A19DF90" ma:contentTypeVersion="0" ma:contentTypeDescription="Create a new document." ma:contentTypeScope="" ma:versionID="21ca43ca3344f0468a5875c91ca0c2aa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F6DB204D-B658-444B-934E-250F7E191C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2365E0-ED45-4CD4-ABDA-CD9D17F4D949}">
  <ds:schemaRefs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744BEA3-39CA-4DA8-9BB5-75EEEDD4C8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11484</TotalTime>
  <Words>652</Words>
  <Application>Microsoft Office PowerPoint</Application>
  <PresentationFormat>Affichage à l'écran (4:3)</PresentationFormat>
  <Paragraphs>139</Paragraphs>
  <Slides>22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Cambria</vt:lpstr>
      <vt:lpstr>Helvetica Neue</vt:lpstr>
      <vt:lpstr>Thème Office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Xavier Ropartz</dc:creator>
  <cp:lastModifiedBy>Xavier Ropartz</cp:lastModifiedBy>
  <cp:revision>709</cp:revision>
  <dcterms:modified xsi:type="dcterms:W3CDTF">2023-04-06T08:25:56Z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0x010100FAD7DD13AF09304BA9F0282E2A19DF90</vt:lpwstr>
  </property>
</Properties>
</file>